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475" r:id="rId7"/>
    <p:sldId id="476" r:id="rId8"/>
    <p:sldId id="261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90" r:id="rId17"/>
    <p:sldId id="295" r:id="rId18"/>
    <p:sldId id="300" r:id="rId19"/>
    <p:sldId id="296" r:id="rId20"/>
    <p:sldId id="477" r:id="rId21"/>
    <p:sldId id="298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4" r:id="rId31"/>
    <p:sldId id="279" r:id="rId32"/>
    <p:sldId id="280" r:id="rId33"/>
    <p:sldId id="282" r:id="rId34"/>
    <p:sldId id="315" r:id="rId35"/>
    <p:sldId id="316" r:id="rId36"/>
    <p:sldId id="317" r:id="rId37"/>
    <p:sldId id="318" r:id="rId38"/>
    <p:sldId id="283" r:id="rId39"/>
    <p:sldId id="289" r:id="rId40"/>
    <p:sldId id="314" r:id="rId41"/>
    <p:sldId id="285" r:id="rId42"/>
    <p:sldId id="286" r:id="rId43"/>
    <p:sldId id="287" r:id="rId44"/>
    <p:sldId id="320" r:id="rId45"/>
    <p:sldId id="326" r:id="rId46"/>
    <p:sldId id="328" r:id="rId47"/>
    <p:sldId id="291" r:id="rId48"/>
    <p:sldId id="288" r:id="rId49"/>
    <p:sldId id="293" r:id="rId50"/>
    <p:sldId id="294" r:id="rId51"/>
    <p:sldId id="302" r:id="rId52"/>
    <p:sldId id="303" r:id="rId53"/>
    <p:sldId id="304" r:id="rId54"/>
    <p:sldId id="305" r:id="rId55"/>
    <p:sldId id="306" r:id="rId56"/>
    <p:sldId id="448" r:id="rId57"/>
    <p:sldId id="449" r:id="rId58"/>
    <p:sldId id="450" r:id="rId59"/>
    <p:sldId id="451" r:id="rId60"/>
    <p:sldId id="452" r:id="rId61"/>
    <p:sldId id="453" r:id="rId62"/>
    <p:sldId id="454" r:id="rId63"/>
    <p:sldId id="456" r:id="rId64"/>
    <p:sldId id="457" r:id="rId65"/>
    <p:sldId id="458" r:id="rId66"/>
    <p:sldId id="415" r:id="rId67"/>
    <p:sldId id="409" r:id="rId68"/>
    <p:sldId id="410" r:id="rId69"/>
    <p:sldId id="412" r:id="rId70"/>
    <p:sldId id="413" r:id="rId71"/>
    <p:sldId id="411" r:id="rId72"/>
    <p:sldId id="414" r:id="rId73"/>
    <p:sldId id="416" r:id="rId74"/>
    <p:sldId id="418" r:id="rId75"/>
    <p:sldId id="419" r:id="rId76"/>
    <p:sldId id="420" r:id="rId77"/>
    <p:sldId id="421" r:id="rId78"/>
    <p:sldId id="422" r:id="rId79"/>
    <p:sldId id="423" r:id="rId80"/>
    <p:sldId id="424" r:id="rId81"/>
    <p:sldId id="460" r:id="rId82"/>
    <p:sldId id="425" r:id="rId83"/>
    <p:sldId id="438" r:id="rId84"/>
    <p:sldId id="439" r:id="rId85"/>
    <p:sldId id="446" r:id="rId86"/>
    <p:sldId id="447" r:id="rId87"/>
    <p:sldId id="440" r:id="rId88"/>
    <p:sldId id="441" r:id="rId89"/>
    <p:sldId id="442" r:id="rId90"/>
    <p:sldId id="443" r:id="rId91"/>
    <p:sldId id="444" r:id="rId92"/>
    <p:sldId id="445" r:id="rId93"/>
    <p:sldId id="462" r:id="rId94"/>
    <p:sldId id="463" r:id="rId95"/>
    <p:sldId id="464" r:id="rId96"/>
    <p:sldId id="465" r:id="rId97"/>
    <p:sldId id="466" r:id="rId98"/>
    <p:sldId id="467" r:id="rId99"/>
    <p:sldId id="468" r:id="rId100"/>
    <p:sldId id="469" r:id="rId101"/>
    <p:sldId id="470" r:id="rId102"/>
    <p:sldId id="471" r:id="rId103"/>
    <p:sldId id="472" r:id="rId104"/>
    <p:sldId id="473" r:id="rId105"/>
    <p:sldId id="474" r:id="rId106"/>
    <p:sldId id="461" r:id="rId10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20" autoAdjust="0"/>
  </p:normalViewPr>
  <p:slideViewPr>
    <p:cSldViewPr>
      <p:cViewPr varScale="1">
        <p:scale>
          <a:sx n="64" d="100"/>
          <a:sy n="64" d="100"/>
        </p:scale>
        <p:origin x="-133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1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5B411-67D4-479B-AE89-1377B5E3A3BF}" type="datetimeFigureOut">
              <a:rPr lang="cs-CZ" smtClean="0"/>
              <a:pPr/>
              <a:t>3.11.2017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3744416"/>
          </a:xfrm>
        </p:spPr>
        <p:txBody>
          <a:bodyPr>
            <a:normAutofit/>
          </a:bodyPr>
          <a:lstStyle/>
          <a:p>
            <a:r>
              <a:rPr lang="cs-CZ" sz="5000" dirty="0" smtClean="0"/>
              <a:t>ŽIVOT VE STŘEDNÍ ASII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sz="3000" b="1" dirty="0" smtClean="0"/>
              <a:t>Městské muzeum Horažďovice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 3. listopadu 2017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000" dirty="0" smtClean="0"/>
              <a:t>18:00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Mamediar 01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67544" y="620688"/>
            <a:ext cx="8440566" cy="57950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6802" name="Picture 2" descr="D:\Fotky\2015\Kazachstán+KG 2015\Balchaš\kostel\Stavba\2013-08-07 20.08.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7584" y="476672"/>
            <a:ext cx="7584843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7826" name="Picture 2" descr="D:\Fotky\2015\Kazachstán+KG 2015\Balchaš\kostel\Stavba\DSC_00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3000" y="1138238"/>
            <a:ext cx="6858000" cy="4581525"/>
          </a:xfrm>
          <a:prstGeom prst="rect">
            <a:avLst/>
          </a:prstGeom>
          <a:noFill/>
        </p:spPr>
      </p:pic>
      <p:pic>
        <p:nvPicPr>
          <p:cNvPr id="77827" name="Picture 3" descr="D:\Fotky\2015\Kazachstán+KG 2015\Balchaš\kostel\Stavba\DSC_000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43000" y="1138238"/>
            <a:ext cx="6858000" cy="4581525"/>
          </a:xfrm>
          <a:prstGeom prst="rect">
            <a:avLst/>
          </a:prstGeom>
          <a:noFill/>
        </p:spPr>
      </p:pic>
      <p:pic>
        <p:nvPicPr>
          <p:cNvPr id="77828" name="Picture 4" descr="D:\Fotky\2015\Kazachstán+KG 2015\Balchaš\kostel\Stavba\DSC_001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43000" y="1138238"/>
            <a:ext cx="6858000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 descr="D:\Fotky\2015\Kazachstán+KG 2015\Balchaš\kostel\Stavba\DSC_007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260648"/>
            <a:ext cx="4032447" cy="6036880"/>
          </a:xfrm>
          <a:prstGeom prst="rect">
            <a:avLst/>
          </a:prstGeom>
          <a:noFill/>
        </p:spPr>
      </p:pic>
      <p:pic>
        <p:nvPicPr>
          <p:cNvPr id="78851" name="Picture 3" descr="D:\Fotky\2015\Kazachstán+KG 2015\Balchaš\kostel\Stavba\DSC_009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260647"/>
            <a:ext cx="4032448" cy="6036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9874" name="Picture 2" descr="D:\Fotky\2015\Kazachstán+KG 2015\Balchaš\kostel\Stavba\DSCF093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260648"/>
            <a:ext cx="7800867" cy="585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0898" name="Picture 2" descr="D:\Fotky\2015\Kazachstán+KG 2015\Balchaš\kostel\1-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404664"/>
            <a:ext cx="8236432" cy="5502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22" name="Picture 2" descr="D:\Fotky\2015\Kazachstán+KG 2015\Balchaš\kostel\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5025" y="933450"/>
            <a:ext cx="7473950" cy="4991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8066" name="Picture 2" descr="D:\katedra\Výuka\Střední Asie\Nová složka\DSCF175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Mamediar 01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23528" y="476672"/>
            <a:ext cx="8600146" cy="5937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atedra\Výuka\Střední Asie\Nová složka\Mamediar 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548680"/>
            <a:ext cx="8391998" cy="5837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988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88079" y="116632"/>
            <a:ext cx="8848417" cy="66397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990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23528" y="188640"/>
            <a:ext cx="8568952" cy="64299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71663" y="1408113"/>
            <a:ext cx="54006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D:\katedra\Výuka\Střední Asie\Nová složka\DSCF9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0274" y="422342"/>
            <a:ext cx="8238190" cy="6175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D:\katedra\Výuka\Střední Asie\Nová složka\DSCF975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3" y="352468"/>
            <a:ext cx="8235343" cy="6172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Petr Kokaisl\Desktop\Nová složka (3)\temp\fleška\lidé\turkmenistán\DSCF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55776" y="260648"/>
            <a:ext cx="4176464" cy="3132348"/>
          </a:xfrm>
          <a:prstGeom prst="rect">
            <a:avLst/>
          </a:prstGeom>
          <a:noFill/>
        </p:spPr>
      </p:pic>
      <p:pic>
        <p:nvPicPr>
          <p:cNvPr id="12292" name="Picture 4" descr="C:\Users\Petr Kokaisl\Desktop\Nová složka (3)\temp\fleška\lidé\turkmenistán\DSCF033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3429000"/>
            <a:ext cx="4198144" cy="3148608"/>
          </a:xfrm>
          <a:prstGeom prst="rect">
            <a:avLst/>
          </a:prstGeom>
          <a:noFill/>
        </p:spPr>
      </p:pic>
      <p:pic>
        <p:nvPicPr>
          <p:cNvPr id="12294" name="Picture 6" descr="D:\katedra\Výuka\Střední Asie\Nová složka\DSCF243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367" y="3501008"/>
            <a:ext cx="4032617" cy="3022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D:\katedra\Výuka\Střední Asie\Nová složka\DSCF9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266" y="260648"/>
            <a:ext cx="8238190" cy="6175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cs-CZ" dirty="0" smtClean="0"/>
              <a:t>Kde je Střední Asie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475656" y="980728"/>
            <a:ext cx="6264696" cy="573068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05391" y="476250"/>
            <a:ext cx="7533217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D:\Příspěvky časopisy\Turkmenistán a Turkmeni\obálka\DSCF9756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556792"/>
            <a:ext cx="3311368" cy="4525963"/>
          </a:xfrm>
          <a:prstGeom prst="rect">
            <a:avLst/>
          </a:prstGeom>
          <a:noFill/>
        </p:spPr>
      </p:pic>
      <p:pic>
        <p:nvPicPr>
          <p:cNvPr id="10243" name="Picture 3" descr="D:\Příspěvky časopisy\Turkmenistán a Turkmeni\obálka\DSCF977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1960" y="1628800"/>
            <a:ext cx="4644714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Uzbekistán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Nejlidnatější středoasijský stát</a:t>
            </a:r>
          </a:p>
          <a:p>
            <a:r>
              <a:rPr lang="cs-CZ" dirty="0" smtClean="0"/>
              <a:t>Stát s největším množstvím památek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DSCF981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44686" y="294519"/>
            <a:ext cx="8403777" cy="63028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980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44686" y="366527"/>
            <a:ext cx="8403777" cy="63028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79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23528" y="294519"/>
            <a:ext cx="8403777" cy="63028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82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23528" y="150503"/>
            <a:ext cx="8595799" cy="64468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85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48675" y="188640"/>
            <a:ext cx="8643805" cy="64828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88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63688" y="188640"/>
            <a:ext cx="4824536" cy="64327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DSCF384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16695" y="294519"/>
            <a:ext cx="8403777" cy="63028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611560" y="332656"/>
            <a:ext cx="8230146" cy="6237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900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84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16695" y="294519"/>
            <a:ext cx="8403777" cy="63028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77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683568" y="404664"/>
            <a:ext cx="7790917" cy="5843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78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95536" y="332656"/>
            <a:ext cx="8475785" cy="63568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Tádžikistán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Jediná země, kde žije </a:t>
            </a:r>
            <a:r>
              <a:rPr lang="cs-CZ" dirty="0" err="1" smtClean="0"/>
              <a:t>perskojazyčné</a:t>
            </a:r>
            <a:r>
              <a:rPr lang="cs-CZ" dirty="0" smtClean="0"/>
              <a:t> obyvatelstvo</a:t>
            </a:r>
          </a:p>
          <a:p>
            <a:r>
              <a:rPr lang="cs-CZ" dirty="0" smtClean="0"/>
              <a:t>Nejchudší země Střední Asie</a:t>
            </a:r>
          </a:p>
          <a:p>
            <a:r>
              <a:rPr lang="cs-CZ" dirty="0" smtClean="0"/>
              <a:t>Nejvíce hor</a:t>
            </a:r>
          </a:p>
          <a:p>
            <a:r>
              <a:rPr lang="cs-CZ" dirty="0" smtClean="0"/>
              <a:t>Nejvyšší hora celé Střední Asie (Pik </a:t>
            </a:r>
            <a:r>
              <a:rPr lang="cs-CZ" dirty="0" err="1" smtClean="0"/>
              <a:t>Somoni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Tádžikistán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D:\katedra\Výuka\Střední Asie\Nová složka\_15_017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1484784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Tádžikistán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1" name="Picture 1" descr="D:\katedra\Výuka\Střední Asie\Nová složka\_22_016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1412776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Tádžikistán</a:t>
            </a:r>
            <a:endParaRPr lang="cs-CZ" dirty="0"/>
          </a:p>
        </p:txBody>
      </p:sp>
      <p:pic>
        <p:nvPicPr>
          <p:cNvPr id="60418" name="Picture 2" descr="D:\katedra\Výuka\Střední Asie\Nová složka\_26_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59" y="1196752"/>
            <a:ext cx="3576397" cy="5364595"/>
          </a:xfrm>
          <a:prstGeom prst="rect">
            <a:avLst/>
          </a:prstGeom>
          <a:noFill/>
        </p:spPr>
      </p:pic>
      <p:pic>
        <p:nvPicPr>
          <p:cNvPr id="60419" name="Picture 3" descr="D:\katedra\Výuka\Střední Asie\Nová složka\_27_016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1196752"/>
            <a:ext cx="3600450" cy="5399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Kyrgyzstán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 všech států světa má největší vzdálenost od moře</a:t>
            </a:r>
          </a:p>
          <a:p>
            <a:r>
              <a:rPr lang="cs-CZ" dirty="0" smtClean="0"/>
              <a:t>Ze středoasijských států patří spíše mezi chudé (společně s Tádžikistánem)</a:t>
            </a:r>
          </a:p>
          <a:p>
            <a:r>
              <a:rPr lang="cs-CZ" dirty="0" smtClean="0"/>
              <a:t>Dlouho považován za nejdemokratičtější</a:t>
            </a:r>
          </a:p>
          <a:p>
            <a:r>
              <a:rPr lang="cs-CZ" dirty="0" smtClean="0"/>
              <a:t>První dva prezidenti odstraněni revolucí</a:t>
            </a:r>
          </a:p>
          <a:p>
            <a:r>
              <a:rPr lang="cs-CZ" dirty="0" smtClean="0"/>
              <a:t>Hornatý stát, relativně bohatý na vodu (ale ne na suroviny)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Kyrgyzstán</a:t>
            </a:r>
            <a:endParaRPr lang="cs-CZ" dirty="0"/>
          </a:p>
        </p:txBody>
      </p:sp>
      <p:pic>
        <p:nvPicPr>
          <p:cNvPr id="4" name="Zástupný symbol pro obsah 3" descr="---_108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27584" y="1318899"/>
            <a:ext cx="7560839" cy="50405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Především 5 postsovětských států: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Turkmenistán</a:t>
            </a:r>
          </a:p>
          <a:p>
            <a:r>
              <a:rPr lang="cs-CZ" dirty="0" smtClean="0"/>
              <a:t>Uzbekistán</a:t>
            </a:r>
          </a:p>
          <a:p>
            <a:r>
              <a:rPr lang="cs-CZ" dirty="0" smtClean="0"/>
              <a:t>Kyrgyzstán</a:t>
            </a:r>
          </a:p>
          <a:p>
            <a:r>
              <a:rPr lang="cs-CZ" dirty="0" smtClean="0"/>
              <a:t>Tádžikistán</a:t>
            </a:r>
          </a:p>
          <a:p>
            <a:r>
              <a:rPr lang="cs-CZ" dirty="0" smtClean="0"/>
              <a:t>Kazachstán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D:\katedra\Výuka\Střední Asie\Nová složka\DSCF182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7180" y="352468"/>
            <a:ext cx="8139276" cy="6100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Země pastevců</a:t>
            </a:r>
            <a:endParaRPr lang="cs-CZ" dirty="0"/>
          </a:p>
        </p:txBody>
      </p:sp>
      <p:pic>
        <p:nvPicPr>
          <p:cNvPr id="6" name="Zástupný symbol pro obsah 5" descr="DSCF620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043608" y="1216888"/>
            <a:ext cx="7056783" cy="5292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Země pastevců</a:t>
            </a:r>
            <a:endParaRPr lang="cs-CZ" dirty="0"/>
          </a:p>
        </p:txBody>
      </p:sp>
      <p:pic>
        <p:nvPicPr>
          <p:cNvPr id="5" name="Zástupný symbol pro obsah 4" descr="DSCF617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208782" y="1340768"/>
            <a:ext cx="6816757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Země pastevců</a:t>
            </a:r>
            <a:endParaRPr lang="cs-CZ" dirty="0"/>
          </a:p>
        </p:txBody>
      </p:sp>
      <p:pic>
        <p:nvPicPr>
          <p:cNvPr id="4" name="Zástupný symbol pro obsah 3" descr="DSCF619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Jídlo: pastevecká tradice (kočovníci)</a:t>
            </a:r>
            <a:br>
              <a:rPr lang="cs-CZ" dirty="0" smtClean="0"/>
            </a:br>
            <a:r>
              <a:rPr lang="cs-CZ" dirty="0" smtClean="0"/>
              <a:t>KUMYS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45" name="Picture 5" descr="D:\katedra\Výuka\Střední Asie\jídlo\mléko\kumys\---_097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7584" y="1484784"/>
            <a:ext cx="3456384" cy="5181985"/>
          </a:xfrm>
          <a:prstGeom prst="rect">
            <a:avLst/>
          </a:prstGeom>
          <a:noFill/>
        </p:spPr>
      </p:pic>
      <p:pic>
        <p:nvPicPr>
          <p:cNvPr id="61446" name="Picture 6" descr="D:\katedra\Výuka\Střední Asie\jídlo\mléko\kumys\---_096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1484784"/>
            <a:ext cx="3503081" cy="5251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KUMYS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7586" name="Picture 2" descr="D:\katedra\Výuka\Střední Asie\jídlo\mléko\kumys\PICT018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882351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9634" name="Picture 2" descr="D:\katedra\Výuka\Střední Asie\jídlo\mléko\kumys\PICT02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96" y="-27384"/>
            <a:ext cx="4668010" cy="3501008"/>
          </a:xfrm>
          <a:prstGeom prst="rect">
            <a:avLst/>
          </a:prstGeom>
          <a:noFill/>
        </p:spPr>
      </p:pic>
      <p:pic>
        <p:nvPicPr>
          <p:cNvPr id="69635" name="Picture 3" descr="D:\katedra\Výuka\Střední Asie\jídlo\mléko\kumys\PICT020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3501008"/>
            <a:ext cx="4379978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Jurta</a:t>
            </a:r>
            <a:endParaRPr lang="cs-CZ" dirty="0"/>
          </a:p>
        </p:txBody>
      </p:sp>
      <p:graphicFrame>
        <p:nvGraphicFramePr>
          <p:cNvPr id="3074" name="Object 90"/>
          <p:cNvGraphicFramePr>
            <a:graphicFrameLocks noChangeAspect="1"/>
          </p:cNvGraphicFramePr>
          <p:nvPr>
            <p:ph idx="1"/>
          </p:nvPr>
        </p:nvGraphicFramePr>
        <p:xfrm>
          <a:off x="467544" y="1268760"/>
          <a:ext cx="3762375" cy="2809875"/>
        </p:xfrm>
        <a:graphic>
          <a:graphicData uri="http://schemas.openxmlformats.org/presentationml/2006/ole">
            <p:oleObj spid="_x0000_s3074" name="Image" r:id="rId3" imgW="3761905" imgH="2809524" progId="Photoshop.Image.3">
              <p:embed/>
            </p:oleObj>
          </a:graphicData>
        </a:graphic>
      </p:graphicFrame>
      <p:graphicFrame>
        <p:nvGraphicFramePr>
          <p:cNvPr id="3075" name="Object 92"/>
          <p:cNvGraphicFramePr>
            <a:graphicFrameLocks noChangeAspect="1"/>
          </p:cNvGraphicFramePr>
          <p:nvPr/>
        </p:nvGraphicFramePr>
        <p:xfrm>
          <a:off x="4644007" y="1268760"/>
          <a:ext cx="3921425" cy="2808312"/>
        </p:xfrm>
        <a:graphic>
          <a:graphicData uri="http://schemas.openxmlformats.org/presentationml/2006/ole">
            <p:oleObj spid="_x0000_s3075" name="Image" r:id="rId4" imgW="3753374" imgH="2809524" progId="Photoshop.Image.3">
              <p:embed/>
            </p:oleObj>
          </a:graphicData>
        </a:graphic>
      </p:graphicFrame>
      <p:graphicFrame>
        <p:nvGraphicFramePr>
          <p:cNvPr id="3076" name="Object 94"/>
          <p:cNvGraphicFramePr>
            <a:graphicFrameLocks noChangeAspect="1"/>
          </p:cNvGraphicFramePr>
          <p:nvPr/>
        </p:nvGraphicFramePr>
        <p:xfrm>
          <a:off x="467544" y="4149080"/>
          <a:ext cx="3733800" cy="2657475"/>
        </p:xfrm>
        <a:graphic>
          <a:graphicData uri="http://schemas.openxmlformats.org/presentationml/2006/ole">
            <p:oleObj spid="_x0000_s3076" name="Image" r:id="rId5" imgW="3753374" imgH="2809524" progId="Photoshop.Image.3">
              <p:embed/>
            </p:oleObj>
          </a:graphicData>
        </a:graphic>
      </p:graphicFrame>
      <p:graphicFrame>
        <p:nvGraphicFramePr>
          <p:cNvPr id="3077" name="Object 96"/>
          <p:cNvGraphicFramePr>
            <a:graphicFrameLocks noChangeAspect="1"/>
          </p:cNvGraphicFramePr>
          <p:nvPr/>
        </p:nvGraphicFramePr>
        <p:xfrm>
          <a:off x="4701108" y="4110038"/>
          <a:ext cx="3831332" cy="2747962"/>
        </p:xfrm>
        <a:graphic>
          <a:graphicData uri="http://schemas.openxmlformats.org/presentationml/2006/ole">
            <p:oleObj spid="_x0000_s3077" name="Image" r:id="rId6" imgW="2695951" imgH="1895238" progId="Photoshop.Image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Kyrgyzstán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699792" y="1268760"/>
            <a:ext cx="3522390" cy="528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D:\katedra\Výuka\Střední Asie\Nová složka\DSCF7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366526"/>
            <a:ext cx="8211757" cy="6158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Střední Asie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Kontinentální podnebí</a:t>
            </a:r>
          </a:p>
          <a:p>
            <a:r>
              <a:rPr lang="cs-CZ" dirty="0" smtClean="0"/>
              <a:t>Vysoko hranice sněžné čáry</a:t>
            </a:r>
          </a:p>
          <a:p>
            <a:r>
              <a:rPr lang="cs-CZ" dirty="0" smtClean="0"/>
              <a:t>Obrovské rozdíly v nadmořské výšce</a:t>
            </a:r>
          </a:p>
          <a:p>
            <a:r>
              <a:rPr lang="cs-CZ" dirty="0" smtClean="0"/>
              <a:t>Velmi malý podíl orné půdy, vysoký podíl závlah</a:t>
            </a:r>
          </a:p>
          <a:p>
            <a:r>
              <a:rPr lang="cs-CZ" dirty="0" smtClean="0"/>
              <a:t>Vysoký podíl venkovského obyvatelstva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Kazachstán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Největší středoasijský stát (9. na světě)</a:t>
            </a:r>
          </a:p>
          <a:p>
            <a:r>
              <a:rPr lang="cs-CZ" dirty="0" smtClean="0"/>
              <a:t>Nejbohatší ze Střední Asie</a:t>
            </a:r>
          </a:p>
          <a:p>
            <a:r>
              <a:rPr lang="cs-CZ" dirty="0" smtClean="0"/>
              <a:t>Stepi, celiny – potravinová soběstačnost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Astana</a:t>
            </a:r>
            <a:endParaRPr lang="cs-CZ" dirty="0"/>
          </a:p>
        </p:txBody>
      </p:sp>
      <p:pic>
        <p:nvPicPr>
          <p:cNvPr id="14338" name="Picture 2" descr="D:\katedra\Výuka\Střední Asie\Nová složka\DSCF1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60032" y="1556792"/>
            <a:ext cx="3392477" cy="4525963"/>
          </a:xfrm>
          <a:prstGeom prst="rect">
            <a:avLst/>
          </a:prstGeom>
          <a:noFill/>
        </p:spPr>
      </p:pic>
      <p:pic>
        <p:nvPicPr>
          <p:cNvPr id="14341" name="Picture 5" descr="D:\katedra\Výuka\Střední Asie\Nová složka\DSCF149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1578141"/>
            <a:ext cx="3384376" cy="4515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Astana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D:\katedra\Výuka\Střední Asie\Nová složka\DSCF149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3" y="1265709"/>
            <a:ext cx="3888433" cy="5187627"/>
          </a:xfrm>
          <a:prstGeom prst="rect">
            <a:avLst/>
          </a:prstGeom>
          <a:noFill/>
        </p:spPr>
      </p:pic>
      <p:pic>
        <p:nvPicPr>
          <p:cNvPr id="15363" name="Picture 3" descr="D:\katedra\Výuka\Střední Asie\Nová složka\DSCF15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89728" y="1268760"/>
            <a:ext cx="3554680" cy="5208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Astana</a:t>
            </a:r>
            <a:endParaRPr lang="cs-CZ" dirty="0"/>
          </a:p>
        </p:txBody>
      </p:sp>
      <p:pic>
        <p:nvPicPr>
          <p:cNvPr id="16386" name="Picture 2" descr="D:\katedra\Výuka\Střední Asie\Nová složka\DSCF1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94735" y="1600200"/>
            <a:ext cx="695452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Astana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 descr="D:\katedra\Výuka\Střední Asie\Nová složka\DSCF15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126876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Astana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 descr="D:\katedra\Výuka\Střední Asie\Nová složka\DSCF15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1340768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Jídlo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Časté „stolování“ na zemi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09571" name="Picture 3" descr="D:\katedra\Výuka\Střední Asie\jídlo\jídlo doma\__6_032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2132856"/>
            <a:ext cx="6755905" cy="4503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1618" name="Picture 2" descr="D:\katedra\Výuka\Střední Asie\jídlo\jídlo doma\DSCF944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42" name="Picture 2" descr="D:\katedra\Výuka\Střední Asie\jídlo\jídlo doma\DSCF945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4690" name="Picture 2" descr="D:\katedra\Výuka\Střední Asie\jídlo\jídlo doma\dscf888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7584" y="692696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Karagie</a:t>
            </a:r>
            <a:r>
              <a:rPr lang="cs-CZ" dirty="0" smtClean="0"/>
              <a:t> –135 m n. m.</a:t>
            </a:r>
            <a:endParaRPr lang="cs-CZ" dirty="0"/>
          </a:p>
        </p:txBody>
      </p:sp>
      <p:pic>
        <p:nvPicPr>
          <p:cNvPr id="6" name="Obrázek 5" descr="DSCF405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316002" y="3779658"/>
            <a:ext cx="3888432" cy="2916324"/>
          </a:xfrm>
          <a:prstGeom prst="rect">
            <a:avLst/>
          </a:prstGeom>
        </p:spPr>
      </p:pic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092" y="968375"/>
            <a:ext cx="366432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5975" y="968853"/>
            <a:ext cx="3674057" cy="27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5714" name="Picture 2" descr="D:\katedra\Výuka\Střední Asie\jídlo\jídlo doma\poušť 0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052736"/>
            <a:ext cx="3933187" cy="2736304"/>
          </a:xfrm>
          <a:prstGeom prst="rect">
            <a:avLst/>
          </a:prstGeom>
          <a:noFill/>
        </p:spPr>
      </p:pic>
      <p:pic>
        <p:nvPicPr>
          <p:cNvPr id="115715" name="Picture 3" descr="D:\katedra\Výuka\Střední Asie\jídlo\jídlo doma\poušť 00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5976" y="3501008"/>
            <a:ext cx="4067535" cy="2827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Restaurace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7218" name="Picture 2" descr="D:\katedra\Výuka\Střední Asie\jídlo\restaurace\_11_093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1340768"/>
            <a:ext cx="7620000" cy="5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Restaurace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8242" name="Picture 2" descr="D:\katedra\Výuka\Střední Asie\jídlo\restaurace\DSCF38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cs-CZ" dirty="0" smtClean="0"/>
              <a:t>Oslavy – oddělené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3906" name="Picture 2" descr="D:\katedra\Výuka\Střední Asie\jídlo\jídlo doma\DSCF973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83671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4930" name="Picture 2" descr="D:\katedra\Výuka\Střední Asie\jídlo\jídlo doma\DSCF974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7584" y="692696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6978" name="Picture 2" descr="D:\katedra\Výuka\Střední Asie\jídlo\jídlo doma\DSCF97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Náboženská situace ve Střední Asii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Islám</a:t>
            </a:r>
            <a:r>
              <a:rPr lang="cs-CZ" dirty="0" smtClean="0"/>
              <a:t> – především sunnitský</a:t>
            </a:r>
          </a:p>
          <a:p>
            <a:pPr lvl="1"/>
            <a:r>
              <a:rPr lang="cs-CZ" dirty="0" smtClean="0"/>
              <a:t>Menší části </a:t>
            </a:r>
            <a:r>
              <a:rPr lang="cs-CZ" dirty="0" err="1" smtClean="0"/>
              <a:t>ismailité</a:t>
            </a:r>
            <a:r>
              <a:rPr lang="cs-CZ" dirty="0" smtClean="0"/>
              <a:t> nebo </a:t>
            </a:r>
            <a:r>
              <a:rPr lang="cs-CZ" dirty="0" err="1" smtClean="0"/>
              <a:t>šíité</a:t>
            </a:r>
            <a:endParaRPr lang="cs-CZ" dirty="0" smtClean="0"/>
          </a:p>
          <a:p>
            <a:pPr lvl="1">
              <a:buNone/>
            </a:pPr>
            <a:endParaRPr lang="cs-CZ" dirty="0" smtClean="0"/>
          </a:p>
          <a:p>
            <a:pPr lvl="1">
              <a:buNone/>
            </a:pPr>
            <a:r>
              <a:rPr lang="cs-CZ" dirty="0" smtClean="0"/>
              <a:t>Dvě velké skupiny:</a:t>
            </a:r>
          </a:p>
          <a:p>
            <a:pPr lvl="1">
              <a:buNone/>
            </a:pPr>
            <a:r>
              <a:rPr lang="cs-CZ" sz="3200" dirty="0" smtClean="0"/>
              <a:t>Původně</a:t>
            </a:r>
            <a:r>
              <a:rPr lang="cs-CZ" dirty="0" smtClean="0"/>
              <a:t> kočovné obyvatelstvo</a:t>
            </a:r>
          </a:p>
          <a:p>
            <a:pPr lvl="1">
              <a:buNone/>
            </a:pPr>
            <a:r>
              <a:rPr lang="cs-CZ" dirty="0" smtClean="0"/>
              <a:t>Usedlé obyvatelstvo</a:t>
            </a:r>
          </a:p>
          <a:p>
            <a:pPr lvl="1">
              <a:buNone/>
            </a:pPr>
            <a:endParaRPr lang="cs-CZ" dirty="0" smtClean="0"/>
          </a:p>
          <a:p>
            <a:pPr lvl="1">
              <a:buNone/>
            </a:pPr>
            <a:r>
              <a:rPr lang="cs-CZ" dirty="0" smtClean="0"/>
              <a:t>-&gt; odlišné právní systémy, dědění, postavení ženy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Muslimové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Islám – vznik v 7. století, podle muslimů podstatně dříve (bibličtí patriarchové byli muslimové)</a:t>
            </a:r>
          </a:p>
          <a:p>
            <a:r>
              <a:rPr lang="cs-CZ" dirty="0" smtClean="0"/>
              <a:t>Často spojováni s arabským světem, ale nejvíce je jich mimo arabský svět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Muslimská expanze</a:t>
            </a:r>
            <a:endParaRPr lang="cs-CZ" dirty="0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7345" name="Object 1"/>
          <p:cNvGraphicFramePr>
            <a:graphicFrameLocks noChangeAspect="1"/>
          </p:cNvGraphicFramePr>
          <p:nvPr/>
        </p:nvGraphicFramePr>
        <p:xfrm>
          <a:off x="276510" y="2204864"/>
          <a:ext cx="8627386" cy="3575025"/>
        </p:xfrm>
        <a:graphic>
          <a:graphicData uri="http://schemas.openxmlformats.org/presentationml/2006/ole">
            <p:oleObj spid="_x0000_s57345" name="Image" r:id="rId3" imgW="5401429" imgH="2238687" progId="Photoshop.Image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cs-CZ" dirty="0" smtClean="0"/>
              <a:t>Islám je přísným monoteistickým náboženstvím (přes velkou vstřícnost k Ježíši značně kritizuje křesťanství, zvláště pak nauku o Trojici).</a:t>
            </a:r>
          </a:p>
          <a:p>
            <a:r>
              <a:rPr lang="cs-CZ" dirty="0" smtClean="0"/>
              <a:t>Islám je komplexní: </a:t>
            </a:r>
          </a:p>
          <a:p>
            <a:pPr>
              <a:buNone/>
            </a:pPr>
            <a:r>
              <a:rPr lang="cs-CZ" dirty="0" smtClean="0"/>
              <a:t>	– Věrouka</a:t>
            </a:r>
          </a:p>
          <a:p>
            <a:pPr>
              <a:buNone/>
            </a:pPr>
            <a:r>
              <a:rPr lang="cs-CZ" dirty="0" smtClean="0"/>
              <a:t>	– Bohem určený systém práva</a:t>
            </a:r>
          </a:p>
          <a:p>
            <a:pPr>
              <a:buNone/>
            </a:pPr>
            <a:r>
              <a:rPr lang="cs-CZ" dirty="0" smtClean="0"/>
              <a:t>	– Civilizace</a:t>
            </a:r>
          </a:p>
          <a:p>
            <a:r>
              <a:rPr lang="cs-CZ" dirty="0" smtClean="0"/>
              <a:t>Islám nevytváří církev, organizační formou obce věřících je stát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Pik </a:t>
            </a:r>
            <a:r>
              <a:rPr lang="cs-CZ" dirty="0" err="1" smtClean="0"/>
              <a:t>Somoni</a:t>
            </a:r>
            <a:endParaRPr lang="cs-CZ" dirty="0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atributy islámu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Korán</a:t>
            </a:r>
          </a:p>
          <a:p>
            <a:r>
              <a:rPr lang="cs-CZ" dirty="0" smtClean="0"/>
              <a:t>5 pilířů islámu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Sunna (hadíthy)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Dělení muslimů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Sunnité</a:t>
            </a:r>
            <a:endParaRPr lang="cs-CZ" dirty="0" smtClean="0"/>
          </a:p>
          <a:p>
            <a:r>
              <a:rPr lang="cs-CZ" dirty="0" err="1" smtClean="0"/>
              <a:t>Šíité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Ismailiti</a:t>
            </a:r>
            <a:r>
              <a:rPr lang="cs-CZ" dirty="0" smtClean="0"/>
              <a:t>, </a:t>
            </a:r>
            <a:r>
              <a:rPr lang="cs-CZ" dirty="0" err="1" smtClean="0"/>
              <a:t>alaviti</a:t>
            </a:r>
            <a:r>
              <a:rPr lang="cs-CZ" dirty="0" smtClean="0"/>
              <a:t>, </a:t>
            </a:r>
            <a:r>
              <a:rPr lang="cs-CZ" dirty="0" err="1" smtClean="0"/>
              <a:t>salafisti</a:t>
            </a:r>
            <a:r>
              <a:rPr lang="cs-CZ" dirty="0" smtClean="0"/>
              <a:t> (</a:t>
            </a:r>
            <a:r>
              <a:rPr lang="cs-CZ" dirty="0" err="1" smtClean="0"/>
              <a:t>wahhábisti</a:t>
            </a:r>
            <a:r>
              <a:rPr lang="cs-CZ" dirty="0" smtClean="0"/>
              <a:t>), </a:t>
            </a:r>
            <a:r>
              <a:rPr lang="cs-CZ" dirty="0" err="1" smtClean="0"/>
              <a:t>súfisti</a:t>
            </a:r>
            <a:r>
              <a:rPr lang="cs-CZ" dirty="0" smtClean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Rozmístění muslimů</a:t>
            </a:r>
            <a:endParaRPr lang="cs-CZ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1514113"/>
            <a:ext cx="8964488" cy="457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smtClean="0"/>
              <a:t>Křesťanství ve Střední Asii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Nejvyšší podíl </a:t>
            </a:r>
            <a:r>
              <a:rPr lang="cs-CZ" b="1" dirty="0" smtClean="0"/>
              <a:t>pravoslavní</a:t>
            </a:r>
          </a:p>
          <a:p>
            <a:endParaRPr lang="cs-CZ" dirty="0" smtClean="0"/>
          </a:p>
          <a:p>
            <a:r>
              <a:rPr lang="cs-CZ" i="1" dirty="0" smtClean="0"/>
              <a:t>Historická mise ruského státu a</a:t>
            </a:r>
          </a:p>
          <a:p>
            <a:pPr>
              <a:buNone/>
            </a:pPr>
            <a:r>
              <a:rPr lang="cs-CZ" i="1" dirty="0" smtClean="0"/>
              <a:t>pravoslaví v boji se „stepními</a:t>
            </a:r>
          </a:p>
          <a:p>
            <a:pPr>
              <a:buNone/>
            </a:pPr>
            <a:r>
              <a:rPr lang="cs-CZ" i="1" dirty="0" smtClean="0"/>
              <a:t>barbary“ </a:t>
            </a:r>
            <a:r>
              <a:rPr lang="cs-CZ" dirty="0" smtClean="0"/>
              <a:t>(zač. 19. století)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Ostatní křesťanské církve jsou ve velmi malém počtu</a:t>
            </a:r>
          </a:p>
          <a:p>
            <a:r>
              <a:rPr lang="cs-CZ" dirty="0" smtClean="0"/>
              <a:t>Zatím téměř všude poměrně dobré vztahy s muslimskou většinou</a:t>
            </a:r>
          </a:p>
          <a:p>
            <a:r>
              <a:rPr lang="cs-CZ" dirty="0" smtClean="0"/>
              <a:t>Konverze jsou ovšem velmi nežádoucí</a:t>
            </a:r>
            <a:endParaRPr lang="cs-CZ" dirty="0"/>
          </a:p>
        </p:txBody>
      </p:sp>
      <p:pic>
        <p:nvPicPr>
          <p:cNvPr id="6" name="Picture 4" descr="D:\katedra\Výuka\Střední Asie\památky\_19_10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32140" y="1268760"/>
            <a:ext cx="3240359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cs-CZ" b="1" dirty="0" smtClean="0"/>
              <a:t>Protestantismus</a:t>
            </a:r>
            <a:r>
              <a:rPr lang="cs-CZ" i="1" dirty="0" smtClean="0"/>
              <a:t> (např. </a:t>
            </a:r>
            <a:r>
              <a:rPr lang="cs-CZ" i="1" dirty="0" err="1" smtClean="0"/>
              <a:t>mennonité</a:t>
            </a:r>
            <a:r>
              <a:rPr lang="cs-CZ" i="1" dirty="0" smtClean="0"/>
              <a:t>) </a:t>
            </a:r>
            <a:r>
              <a:rPr lang="cs-CZ" dirty="0" smtClean="0"/>
              <a:t>– 2. </a:t>
            </a:r>
            <a:r>
              <a:rPr lang="cs-CZ" dirty="0" err="1" smtClean="0"/>
              <a:t>pol</a:t>
            </a:r>
            <a:r>
              <a:rPr lang="cs-CZ" dirty="0" smtClean="0"/>
              <a:t>. 19. století</a:t>
            </a:r>
          </a:p>
          <a:p>
            <a:r>
              <a:rPr lang="cs-CZ" b="1" dirty="0" smtClean="0"/>
              <a:t>Katolicismus</a:t>
            </a:r>
            <a:r>
              <a:rPr lang="cs-CZ" dirty="0" smtClean="0"/>
              <a:t> – především až od 30. let 20. století, po 2. světové válce</a:t>
            </a:r>
          </a:p>
          <a:p>
            <a:r>
              <a:rPr lang="cs-CZ" dirty="0" smtClean="0"/>
              <a:t>Množství křesťanů přišlo do Střední Asie (Kazachstánu) prostřednictvím masových deportací (30. léta 20. století)</a:t>
            </a:r>
          </a:p>
          <a:p>
            <a:r>
              <a:rPr lang="cs-CZ" dirty="0" smtClean="0"/>
              <a:t>POLÁCI, NĚMCI,</a:t>
            </a:r>
            <a:br>
              <a:rPr lang="cs-CZ" dirty="0" smtClean="0"/>
            </a:br>
            <a:r>
              <a:rPr lang="cs-CZ" dirty="0" smtClean="0"/>
              <a:t>KOREJCI…</a:t>
            </a:r>
            <a:endParaRPr lang="cs-CZ" dirty="0"/>
          </a:p>
        </p:txBody>
      </p:sp>
      <p:pic>
        <p:nvPicPr>
          <p:cNvPr id="5" name="Picture 2" descr="D:\katedra\Výuka\Střední Asie\Nová složka\DSCF158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06072" y="4149080"/>
            <a:ext cx="3458416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smtClean="0"/>
              <a:t>Deportace Němců</a:t>
            </a:r>
            <a:endParaRPr lang="cs-CZ" dirty="0"/>
          </a:p>
        </p:txBody>
      </p:sp>
      <p:pic>
        <p:nvPicPr>
          <p:cNvPr id="7" name="Picture 2" descr="D:\katedra\Výuka\Střední Asie\Nová složka\DSCF1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32052" y="1600200"/>
            <a:ext cx="487989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atedra\Výuka\Střední Asie\Nová složka\DSCF158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88640"/>
            <a:ext cx="4368987" cy="3274814"/>
          </a:xfrm>
          <a:prstGeom prst="rect">
            <a:avLst/>
          </a:prstGeom>
          <a:noFill/>
        </p:spPr>
      </p:pic>
      <p:pic>
        <p:nvPicPr>
          <p:cNvPr id="5" name="Picture 3" descr="D:\katedra\Výuka\Střední Asie\Nová složka\DSCF160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13200" y="2006600"/>
            <a:ext cx="5130800" cy="485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Křesťanství ve Střední Asii</a:t>
            </a:r>
            <a:endParaRPr lang="cs-CZ" dirty="0"/>
          </a:p>
        </p:txBody>
      </p:sp>
      <p:pic>
        <p:nvPicPr>
          <p:cNvPr id="19458" name="Picture 2" descr="D:\katedra\Výuka\Střední Asie\Nová složka\DSCF1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1556792"/>
            <a:ext cx="3600400" cy="4800534"/>
          </a:xfrm>
          <a:prstGeom prst="rect">
            <a:avLst/>
          </a:prstGeom>
          <a:noFill/>
        </p:spPr>
      </p:pic>
      <p:pic>
        <p:nvPicPr>
          <p:cNvPr id="19461" name="Picture 5" descr="D:\katedra\Výuka\Střední Asie\Nová složka\DSCF163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056" y="1556792"/>
            <a:ext cx="3600400" cy="4800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3" name="Picture 3" descr="D:\katedra\Výuka\Střední Asie\Nová složka\DSCF16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D:\katedra\Výuka\Střední Asie\Nová složka\DSCF163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546100"/>
            <a:ext cx="7200900" cy="576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Turkmenistán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600200" y="1824831"/>
            <a:ext cx="5943600" cy="4076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D:\katedra\Výuka\Střední Asie\Nová složka\DSCF165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1378" name="Picture 2" descr="D:\Fotky\2015\Střední Asie Kazachstán+KG 2015\DSCF146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80044" y="3861048"/>
            <a:ext cx="3803915" cy="2852936"/>
          </a:xfrm>
          <a:prstGeom prst="rect">
            <a:avLst/>
          </a:prstGeom>
          <a:noFill/>
        </p:spPr>
      </p:pic>
      <p:pic>
        <p:nvPicPr>
          <p:cNvPr id="101379" name="Picture 3" descr="D:\Fotky\2015\Střední Asie Kazachstán+KG 2015\DSCF146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5052053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Misionáři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Největší počet z Polska</a:t>
            </a:r>
          </a:p>
          <a:p>
            <a:r>
              <a:rPr lang="cs-CZ" dirty="0" smtClean="0"/>
              <a:t>Potomci Němců</a:t>
            </a:r>
          </a:p>
          <a:p>
            <a:r>
              <a:rPr lang="cs-CZ" dirty="0" smtClean="0"/>
              <a:t>Slováci (hlavně řeholní sestry)</a:t>
            </a:r>
          </a:p>
          <a:p>
            <a:r>
              <a:rPr lang="cs-CZ" dirty="0" smtClean="0"/>
              <a:t>Biskup v Karagandě je Španěl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Katolíci v Kyrgyzstánu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Přišli z Kazachstánu v 60. letech 20. století</a:t>
            </a:r>
          </a:p>
          <a:p>
            <a:r>
              <a:rPr lang="cs-CZ" dirty="0" smtClean="0"/>
              <a:t>Velký odchod Poláků a Němců v 90. letech 20. století, odchody jsou dodnes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2466" name="Picture 2" descr="D:\katedra\Výuka\Střední Asie\Nová složka\KG\DSC0295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42" name="Picture 2" descr="D:\Fotky\2012\Střední Asie 2012\Konference Kyrgyzstán-září 2012\DSCF167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620688"/>
            <a:ext cx="7530592" cy="5647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2466" name="Picture 2" descr="D:\Fotky\2012\Střední Asie 2012\Konference Kyrgyzstán-září 2012\DSCF167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260648"/>
            <a:ext cx="8482112" cy="6361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3490" name="Picture 2" descr="D:\katedra\Výuka\Střední Asie\Nová složka\KG\DSC0288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4" name="Picture 2" descr="D:\katedra\Výuka\Střední Asie\Nová složka\KG\DSC029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5538" name="Picture 2" descr="D:\katedra\Výuka\Střední Asie\Nová složka\KG\DSC0295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algn="ctr">
              <a:buNone/>
            </a:pPr>
            <a:r>
              <a:rPr lang="cs-CZ" dirty="0" err="1" smtClean="0"/>
              <a:t>Karabogaz</a:t>
            </a:r>
            <a:r>
              <a:rPr lang="cs-CZ" dirty="0" smtClean="0"/>
              <a:t> </a:t>
            </a:r>
            <a:r>
              <a:rPr lang="cs-CZ" dirty="0" err="1" smtClean="0"/>
              <a:t>Gol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1" name="Zástupný symbol pro obsah 8" descr="karabogaz go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3979" y="764704"/>
            <a:ext cx="8625110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6562" name="Picture 2" descr="D:\katedra\Výuka\Střední Asie\Nová složka\KG\DSC0282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7586" name="Picture 2" descr="D:\katedra\Výuka\Střední Asie\Nová složka\KG\DSCF611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8610" name="Picture 2" descr="D:\katedra\Výuka\Střední Asie\Nová složka\KG\DSCF163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624" y="836712"/>
            <a:ext cx="7200901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Farnost Balchaš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</a:t>
            </a:r>
            <a:r>
              <a:rPr lang="cs-CZ" dirty="0" smtClean="0"/>
              <a:t>ě</a:t>
            </a:r>
            <a:r>
              <a:rPr lang="en-US" dirty="0" err="1" smtClean="0"/>
              <a:t>sto</a:t>
            </a:r>
            <a:r>
              <a:rPr lang="en-US" dirty="0" smtClean="0"/>
              <a:t> v</a:t>
            </a:r>
            <a:r>
              <a:rPr lang="cs-CZ" dirty="0" smtClean="0"/>
              <a:t>z</a:t>
            </a:r>
            <a:r>
              <a:rPr lang="en-US" dirty="0" err="1" smtClean="0"/>
              <a:t>niklo</a:t>
            </a:r>
            <a:r>
              <a:rPr lang="en-US" dirty="0" smtClean="0"/>
              <a:t> </a:t>
            </a:r>
            <a:r>
              <a:rPr lang="cs-CZ" dirty="0" smtClean="0"/>
              <a:t>r. 1937 (političtí vězni)</a:t>
            </a:r>
          </a:p>
          <a:p>
            <a:r>
              <a:rPr lang="cs-CZ" dirty="0" smtClean="0"/>
              <a:t>70 000 obyvatel, </a:t>
            </a:r>
            <a:r>
              <a:rPr lang="cs-CZ" smtClean="0"/>
              <a:t>70 národností</a:t>
            </a:r>
            <a:endParaRPr lang="en-US" dirty="0" smtClean="0"/>
          </a:p>
          <a:p>
            <a:r>
              <a:rPr lang="cs-CZ" dirty="0" smtClean="0"/>
              <a:t>Od října 1999 jezdil kněz, jáhen a řeholní sestra z Karagandy každých 14 dní hledat ve městě Balchaš katolíky</a:t>
            </a:r>
          </a:p>
          <a:p>
            <a:r>
              <a:rPr lang="cs-CZ" dirty="0" smtClean="0"/>
              <a:t>Našli 1 babičku a 1 rodinu, která se chystala odjet do Německa</a:t>
            </a:r>
          </a:p>
          <a:p>
            <a:r>
              <a:rPr lang="cs-CZ" dirty="0" smtClean="0"/>
              <a:t>V r. 2000 založení farnosti (Janem Pavlem II.)</a:t>
            </a:r>
          </a:p>
          <a:p>
            <a:r>
              <a:rPr lang="cs-CZ" dirty="0" smtClean="0"/>
              <a:t>Stavba kostela, domu pro sestry</a:t>
            </a:r>
          </a:p>
          <a:p>
            <a:r>
              <a:rPr lang="cs-CZ" dirty="0" smtClean="0"/>
              <a:t>Slovenský kněz a 2-3 řeholní sestry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682" name="Picture 2" descr="D:\katedra\Výuka\Střední Asie\Nová složka\DSCF17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260648"/>
            <a:ext cx="4849323" cy="3634854"/>
          </a:xfrm>
          <a:prstGeom prst="rect">
            <a:avLst/>
          </a:prstGeom>
          <a:noFill/>
        </p:spPr>
      </p:pic>
      <p:pic>
        <p:nvPicPr>
          <p:cNvPr id="71683" name="Picture 3" descr="D:\katedra\Výuka\Střední Asie\Nová složka\DSCF171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3068960"/>
            <a:ext cx="4080786" cy="3058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2706" name="Picture 2" descr="D:\katedra\Výuka\Střední Asie\Nová složka\DSCF173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4754" name="Picture 2" descr="D:\katedra\Výuka\Střední Asie\Nová složka\DSCF173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3730" name="Picture 2" descr="D:\katedra\Výuka\Střední Asie\Nová složka\DSCF173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73025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0114" name="Picture 2" descr="D:\katedra\Výuka\Střední Asie\Nová složka\Nová složka\P40219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260648"/>
            <a:ext cx="8209046" cy="6157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5778" name="Picture 2" descr="D:\Fotky\2015\Kazachstán+KG 2015\Balchaš\kostel\Stavba\2013-08-07 20.08.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1573" y="548680"/>
            <a:ext cx="7440827" cy="5580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</TotalTime>
  <Words>543</Words>
  <Application>Microsoft Office PowerPoint</Application>
  <PresentationFormat>Předvádění na obrazovce (4:3)</PresentationFormat>
  <Paragraphs>119</Paragraphs>
  <Slides>106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106</vt:i4>
      </vt:variant>
    </vt:vector>
  </HeadingPairs>
  <TitlesOfParts>
    <vt:vector size="108" baseType="lpstr">
      <vt:lpstr>Motiv sady Office</vt:lpstr>
      <vt:lpstr>Image</vt:lpstr>
      <vt:lpstr>ŽIVOT VE STŘEDNÍ ASII  Městské muzeum Horažďovice  3. listopadu 2017 18:00 </vt:lpstr>
      <vt:lpstr>Kde je Střední Asie</vt:lpstr>
      <vt:lpstr>Snímek 3</vt:lpstr>
      <vt:lpstr>Především 5 postsovětských států:</vt:lpstr>
      <vt:lpstr>Specifika Střední Asie</vt:lpstr>
      <vt:lpstr>Karagie –135 m n. m.</vt:lpstr>
      <vt:lpstr>Pik Somoni</vt:lpstr>
      <vt:lpstr>Turkmenistán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Uzbekistán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Tádžikistán</vt:lpstr>
      <vt:lpstr>Tádžikistán</vt:lpstr>
      <vt:lpstr>Tádžikistán</vt:lpstr>
      <vt:lpstr>Tádžikistán</vt:lpstr>
      <vt:lpstr>Kyrgyzstán</vt:lpstr>
      <vt:lpstr>Kyrgyzstán</vt:lpstr>
      <vt:lpstr>Snímek 40</vt:lpstr>
      <vt:lpstr>Země pastevců</vt:lpstr>
      <vt:lpstr>Země pastevců</vt:lpstr>
      <vt:lpstr>Země pastevců</vt:lpstr>
      <vt:lpstr>Jídlo: pastevecká tradice (kočovníci) KUMYS</vt:lpstr>
      <vt:lpstr>KUMYS</vt:lpstr>
      <vt:lpstr>Snímek 46</vt:lpstr>
      <vt:lpstr>Jurta</vt:lpstr>
      <vt:lpstr>Kyrgyzstán</vt:lpstr>
      <vt:lpstr>Snímek 49</vt:lpstr>
      <vt:lpstr>Kazachstán</vt:lpstr>
      <vt:lpstr>Astana</vt:lpstr>
      <vt:lpstr>Astana</vt:lpstr>
      <vt:lpstr>Astana</vt:lpstr>
      <vt:lpstr>Astana</vt:lpstr>
      <vt:lpstr>Astana</vt:lpstr>
      <vt:lpstr>Jídlo</vt:lpstr>
      <vt:lpstr>Snímek 57</vt:lpstr>
      <vt:lpstr>Snímek 58</vt:lpstr>
      <vt:lpstr>Snímek 59</vt:lpstr>
      <vt:lpstr>Snímek 60</vt:lpstr>
      <vt:lpstr>Restaurace</vt:lpstr>
      <vt:lpstr>Restaurace</vt:lpstr>
      <vt:lpstr>Oslavy – oddělené</vt:lpstr>
      <vt:lpstr>Snímek 64</vt:lpstr>
      <vt:lpstr>Snímek 65</vt:lpstr>
      <vt:lpstr>Náboženská situace ve Střední Asii</vt:lpstr>
      <vt:lpstr>Muslimové</vt:lpstr>
      <vt:lpstr>Muslimská expanze</vt:lpstr>
      <vt:lpstr>Snímek 69</vt:lpstr>
      <vt:lpstr>Hlavní atributy islámu</vt:lpstr>
      <vt:lpstr>Dělení muslimů</vt:lpstr>
      <vt:lpstr>Rozmístění muslimů</vt:lpstr>
      <vt:lpstr>Křesťanství ve Střední Asii</vt:lpstr>
      <vt:lpstr>Snímek 74</vt:lpstr>
      <vt:lpstr>Deportace Němců</vt:lpstr>
      <vt:lpstr>Snímek 76</vt:lpstr>
      <vt:lpstr>Křesťanství ve Střední Asii</vt:lpstr>
      <vt:lpstr>Snímek 78</vt:lpstr>
      <vt:lpstr>Snímek 79</vt:lpstr>
      <vt:lpstr>Snímek 80</vt:lpstr>
      <vt:lpstr>Snímek 81</vt:lpstr>
      <vt:lpstr>Misionáři</vt:lpstr>
      <vt:lpstr>Katolíci v Kyrgyzstánu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Snímek 92</vt:lpstr>
      <vt:lpstr>Farnost Balchaš</vt:lpstr>
      <vt:lpstr>Snímek 94</vt:lpstr>
      <vt:lpstr>Snímek 95</vt:lpstr>
      <vt:lpstr>Snímek 96</vt:lpstr>
      <vt:lpstr>Snímek 97</vt:lpstr>
      <vt:lpstr>Snímek 98</vt:lpstr>
      <vt:lpstr>Snímek 99</vt:lpstr>
      <vt:lpstr>Snímek 100</vt:lpstr>
      <vt:lpstr>Snímek 101</vt:lpstr>
      <vt:lpstr>Snímek 102</vt:lpstr>
      <vt:lpstr>Snímek 103</vt:lpstr>
      <vt:lpstr>Snímek 104</vt:lpstr>
      <vt:lpstr>Snímek 105</vt:lpstr>
      <vt:lpstr>Snímek 106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Asie</dc:title>
  <dc:creator>Petr Kokaisl</dc:creator>
  <cp:lastModifiedBy>Petr Kokaisl</cp:lastModifiedBy>
  <cp:revision>14</cp:revision>
  <dcterms:created xsi:type="dcterms:W3CDTF">2015-08-15T07:34:46Z</dcterms:created>
  <dcterms:modified xsi:type="dcterms:W3CDTF">2017-11-03T13:03:02Z</dcterms:modified>
</cp:coreProperties>
</file>